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 Slab"/>
      <p:regular r:id="rId44"/>
      <p:bold r:id="rId45"/>
    </p:embeddedFont>
    <p:embeddedFont>
      <p:font typeface="Robo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Slab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regular.fntdata"/><Relationship Id="rId45" Type="http://schemas.openxmlformats.org/officeDocument/2006/relationships/font" Target="fonts/RobotoSlab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1a9d127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1a9d127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1a9d127c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1a9d127c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b1a9d127c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b1a9d127c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b1a9d127c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b1a9d127c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1a9d127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1a9d127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1a9d127c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1a9d127c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b1a9d127c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b1a9d127c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1a9d127c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1a9d127c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1a9d127c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1a9d127c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1a9d127c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1a9d127c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b1a9d127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1b1a9d127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b1a9d127c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b1a9d127c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1a9d127c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1a9d127c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1a9d127c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1a9d127c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1a9d127c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1a9d127c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1a9d127c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1a9d127c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a9d127c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1a9d127c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1a9d127c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1a9d127c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b1a9d127c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b1a9d127c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b1a9d127c0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b1a9d127c0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b1a9d127c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b1a9d127c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b1a9d127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1b1a9d127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b1a9d127c0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b1a9d127c0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1a9d127c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b1a9d127c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1a9d127c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b1a9d127c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1a9d127c0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b1a9d127c0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1a9d127c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b1a9d127c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1a9d127c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1a9d127c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1a9d127c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1a9d127c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1a9d127c0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1a9d127c0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1a9d127c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1a9d127c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b1a9d127c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b1a9d127c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b1a9d127c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b1a9d127c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a9d127c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a9d127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b1a9d127c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b1a9d127c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b1a9d127c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b1a9d127c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b1a9d127c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b1a9d127c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88169" y="2902018"/>
            <a:ext cx="7146900" cy="14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 Slab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88169" y="4555156"/>
            <a:ext cx="7146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501540" y="1369219"/>
            <a:ext cx="3393000" cy="3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2" type="body"/>
          </p:nvPr>
        </p:nvSpPr>
        <p:spPr>
          <a:xfrm>
            <a:off x="5002730" y="1369219"/>
            <a:ext cx="3739500" cy="3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1494322" y="342900"/>
            <a:ext cx="25338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Slab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4176149" y="342900"/>
            <a:ext cx="46290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6" name="Google Shape;26;p6"/>
          <p:cNvSpPr txBox="1"/>
          <p:nvPr>
            <p:ph idx="2" type="body"/>
          </p:nvPr>
        </p:nvSpPr>
        <p:spPr>
          <a:xfrm>
            <a:off x="1494322" y="1543050"/>
            <a:ext cx="25338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image" Target="../media/image5.g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 Slab"/>
              <a:buNone/>
              <a:defRPr b="1" i="0" sz="33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-94"/>
            <a:ext cx="1363200" cy="5151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1767" y="167228"/>
            <a:ext cx="985440" cy="148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4815" y="4653965"/>
            <a:ext cx="713480" cy="32230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nvidia.com" TargetMode="External"/><Relationship Id="rId4" Type="http://schemas.openxmlformats.org/officeDocument/2006/relationships/hyperlink" Target="https://developer.nvidia.com/drive/sdk-manage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leopardimaging.com/product/nvidia-jetson-cameras/nvidia-agx-xavier-camera-kits/li-xavier-kit-imx264-x/li-xavier-kit-imx264m12-t/" TargetMode="External"/><Relationship Id="rId4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ctrTitle"/>
          </p:nvPr>
        </p:nvSpPr>
        <p:spPr>
          <a:xfrm>
            <a:off x="1588169" y="2571743"/>
            <a:ext cx="7146900" cy="1491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Camera Array for Robotic Arm</a:t>
            </a:r>
            <a:endParaRPr/>
          </a:p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1588169" y="4234156"/>
            <a:ext cx="7146900" cy="420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Nolan Chandler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MCE 6699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Customization (cont.)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Change hostname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System options -&gt; S4 Hostname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“</a:t>
            </a:r>
            <a:r>
              <a:rPr i="1" lang="en"/>
              <a:t>robocam-00</a:t>
            </a:r>
            <a:r>
              <a:rPr lang="en"/>
              <a:t>”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Naming scheme would be used on other Pis in the camera array</a:t>
            </a:r>
            <a:endParaRPr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robocam-01</a:t>
            </a:r>
            <a:r>
              <a:rPr lang="en"/>
              <a:t>, </a:t>
            </a:r>
            <a:r>
              <a:rPr i="1" lang="en"/>
              <a:t>02</a:t>
            </a:r>
            <a:r>
              <a:rPr lang="en"/>
              <a:t>, etc.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Boot to command line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System options -&gt; S5 Boot/Auto Login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Set “Console Autologin”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Frees up </a:t>
            </a:r>
            <a:r>
              <a:rPr lang="en"/>
              <a:t>system resources (CPU cycles, RAM)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Desktop session available with `</a:t>
            </a:r>
            <a:r>
              <a:rPr i="1" lang="en"/>
              <a:t>startx</a:t>
            </a:r>
            <a:r>
              <a:rPr lang="en"/>
              <a:t>`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Customization (cont.)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Enable SSH Server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Interface Options -&gt; I2 SSH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Allows for remote access to Pi’s command line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ssh pi@robocam-00.local</a:t>
            </a:r>
            <a:r>
              <a:rPr lang="en"/>
              <a:t>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Enable Glamor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Advanced Options -&gt; A8 Glamor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Hardware accelerated graphics on older Pi models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MUST be enabled for decent camera performance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Customization (cont.)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Enable NetworkManager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Advanced Options -&gt; AA Network Config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More extensible, flexible interface than previously standard “dhcpd”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New standard; Pi images as of 2022-09-22 have NM enabled by default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Allows for custom network configurations to be imported into system connections directory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WiFi Host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Pi to be configured as network host over WiFi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Host own SSID, visible to other devices in range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Standardized connection protocol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Laptops, smartphones, WiFi-enabled microcontrollers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Portable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Network travels with Pi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 need for extra hardware to provide wireless connectivity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WiFi Host (cont.)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1501545" y="1369225"/>
            <a:ext cx="35973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Setup with included “.nmconnection” file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Parameters can be customized as needed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SSID: </a:t>
            </a:r>
            <a:r>
              <a:rPr i="1" lang="en"/>
              <a:t>robocam-00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PSK: </a:t>
            </a:r>
            <a:r>
              <a:rPr i="1" lang="en"/>
              <a:t>idahostateMCE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Static IP: </a:t>
            </a:r>
            <a:r>
              <a:rPr i="1" lang="en"/>
              <a:t>10.42.0.1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0550" y="1268050"/>
            <a:ext cx="3397738" cy="37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WiFi Host (cont.)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1501555" y="1369225"/>
            <a:ext cx="7195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Install by moving conf. file to system directory: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Network will be available after next reboot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75" y="1914913"/>
            <a:ext cx="537210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Bluetooth PAN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Bluetooth PAN (Personal Area Network)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Allows Pi to host a separate </a:t>
            </a:r>
            <a:r>
              <a:rPr lang="en"/>
              <a:t>network over Bluetooth protocol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Less network congestion compared to 2.4 GHz WiFi with more available channels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Less available bandwidth; slower data transfer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More latency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Complicated setup; requires pairing via other interface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Bluetooth PAN (cont.)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1501550" y="1369225"/>
            <a:ext cx="7240500" cy="195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Included files contain all configuration details	</a:t>
            </a:r>
            <a:endParaRPr/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900"/>
              <a:t>Network bridge, BT daemon, systemd service</a:t>
            </a:r>
            <a:endParaRPr sz="19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Network available after reboot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050" y="2966897"/>
            <a:ext cx="6086475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Bluetooth PAN (cont.)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1501550" y="1369225"/>
            <a:ext cx="3948000" cy="347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Pairing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Any device to use the Bluetooth connection must be previously paired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One-time process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Varies immensely </a:t>
            </a:r>
            <a:r>
              <a:rPr lang="en"/>
              <a:t>across different client devices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975" y="1321794"/>
            <a:ext cx="2670851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Bluetooth PAN (cont.)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1501550" y="1369225"/>
            <a:ext cx="3156600" cy="3475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b</a:t>
            </a:r>
            <a:r>
              <a:rPr i="1" lang="en"/>
              <a:t>luetoothctl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CLI to scan for and pair with client devices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Scan, watch for desired client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Initiate pairing handshake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588" y="1182575"/>
            <a:ext cx="41433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525" y="2189275"/>
            <a:ext cx="38195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938" y="4177038"/>
            <a:ext cx="30765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Goals</a:t>
            </a:r>
            <a:endParaRPr/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Modular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Able to be mounted on different machines, not just robotic arm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Low latency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Remote operation via camera </a:t>
            </a:r>
            <a:r>
              <a:rPr lang="en"/>
              <a:t>stream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Fast image processing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Motion detection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Object detection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Spatial awareness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USB Ethernet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1501548" y="1369225"/>
            <a:ext cx="56724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Alternate connection providing internet access to Raspberry Pi as client for software installation/upgrade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Direct wired connection using USB A -&gt; USB Micro cable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Accessible without altering/disabling other connection interfaces (WiFi, Bluetooth)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USB Ethernet (cont.)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Connection configuration included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Requires altering 3 system configuration files on Pi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/boot/config.txt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/boot/cmdline.txt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i="1" lang="en"/>
              <a:t>/etc/rc.local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Requires setup on host machine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DHCP server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IP forwarding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Masquerading rules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Very simple to do on both Windows and Linux hosts!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setup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1501550" y="1369225"/>
            <a:ext cx="7277400" cy="168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Included Raspberry Pi camera library, </a:t>
            </a:r>
            <a:r>
              <a:rPr i="1" lang="en"/>
              <a:t>libcamera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New camera stack; under heavy development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Easy to install (likely already included)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$ sudo apt install libcamera-apps</a:t>
            </a:r>
            <a:endParaRPr i="1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913" y="2812275"/>
            <a:ext cx="4395775" cy="22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setup (cont.)</a:t>
            </a:r>
            <a:endParaRPr/>
          </a:p>
        </p:txBody>
      </p:sp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501550" y="1369225"/>
            <a:ext cx="7277400" cy="1689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Installation can be checked with included demo app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$ libcamera-hello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400" y="2352150"/>
            <a:ext cx="5931699" cy="27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setup, Python</a:t>
            </a:r>
            <a:endParaRPr/>
          </a:p>
        </p:txBody>
      </p:sp>
      <p:sp>
        <p:nvSpPr>
          <p:cNvPr id="188" name="Google Shape;188;p31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l</a:t>
            </a:r>
            <a:r>
              <a:rPr i="1" lang="en"/>
              <a:t>ibcamera </a:t>
            </a:r>
            <a:r>
              <a:rPr lang="en"/>
              <a:t>built to easily interface with user-friendly Python API via </a:t>
            </a:r>
            <a:r>
              <a:rPr i="1" lang="en"/>
              <a:t>picamera2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/>
              <a:t>$ sudo apt install python3-picamera2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Raspberry Pi’s official Python library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Well-documented and backward compatible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Many easily available examples and demos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Camera Stream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p</a:t>
            </a:r>
            <a:r>
              <a:rPr i="1" lang="en"/>
              <a:t>icamera2 </a:t>
            </a:r>
            <a:r>
              <a:rPr lang="en"/>
              <a:t>has a demo for a simple HTTP server with embedded camera stream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HTTP supported on any device with a web browser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Available to any device on Pi’s networks; WiFi, Bluetooth, Ethernet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Similar to what would be used for remote operation of robot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Download examples and run: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788" y="3868600"/>
            <a:ext cx="38004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88" y="4477425"/>
            <a:ext cx="18192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 Camera Stream (cont.)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1501544" y="1298950"/>
            <a:ext cx="2559600" cy="367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 client device, open URL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76" y="1157600"/>
            <a:ext cx="4770251" cy="45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900" y="2424100"/>
            <a:ext cx="1981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088" y="2778588"/>
            <a:ext cx="218122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and results</a:t>
            </a:r>
            <a:endParaRPr/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Pi Zero W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Low power, low performance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Locally displayed camera stream struggled to update faster than 10 frames per second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Effect compounds with network latency, most </a:t>
            </a:r>
            <a:r>
              <a:rPr lang="en"/>
              <a:t>noticeably over Bluetooth network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Unacceptable for goal use cases where image processing must be done quickly with low latency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considerations</a:t>
            </a:r>
            <a:endParaRPr/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1501546" y="1369225"/>
            <a:ext cx="41793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M5Stack ESP32 WiFi camera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Fish-eye lens camera included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Battery powered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Small form factor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Small, modular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Host board resources freed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Requires host board to process images</a:t>
            </a:r>
            <a:endParaRPr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750" y="1231725"/>
            <a:ext cx="3083126" cy="308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considerations (cont.)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1501546" y="1302050"/>
            <a:ext cx="41793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NVIDIA Jetson Nano 4GB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Small, affordable board built for low scale AI/image 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2 MIPI CSI camera ports with 12 MIPI camera lanes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Low </a:t>
            </a:r>
            <a:r>
              <a:rPr lang="en"/>
              <a:t>power</a:t>
            </a:r>
            <a:r>
              <a:rPr lang="en"/>
              <a:t> consumption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Currently unavailable</a:t>
            </a:r>
            <a:endParaRPr/>
          </a:p>
        </p:txBody>
      </p:sp>
      <p:pic>
        <p:nvPicPr>
          <p:cNvPr id="225" name="Google Shape;2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696" y="1860869"/>
            <a:ext cx="3158354" cy="234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Configuration</a:t>
            </a:r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Raspberry Pi Zero W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Raspberry Pi Camera Module v2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Readily available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Inexpensive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Small form factor</a:t>
            </a:r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450" y="1268050"/>
            <a:ext cx="2199275" cy="17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449" y="3216772"/>
            <a:ext cx="2199275" cy="1650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considerations (cont.)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1501546" y="1302050"/>
            <a:ext cx="41793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NVIDIA AGX Xavier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Board built for extreme AI/image processing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16 MIPI camera lanes, up to 6 cameras simultaneously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We already have one!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Non-standard camera ports, kit with breakout board required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771" y="1181544"/>
            <a:ext cx="2677000" cy="357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Xavier Setup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OS flashing and setup requires external computer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As of writing, only Ubuntu 20.04 LTS supported by NVIDIA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Create account on NVIDIA Developer website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https://developer.nvidia.com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Find and download NVIDIA SDKManager tool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https://developer.nvidia.com/drive/sdk-manager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Install deb package on host machine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1" lang="en"/>
              <a:t>$ sudo apt install ./sdkmanager.deb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NVIDIA Xavier Setup (cont.)</a:t>
            </a:r>
            <a:endParaRPr/>
          </a:p>
        </p:txBody>
      </p:sp>
      <p:sp>
        <p:nvSpPr>
          <p:cNvPr id="244" name="Google Shape;244;p39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Connect power to NVIDIA board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Connect HDMI display and keyboard/mouse to rear I/O ports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Connect front USB-C port to host computer using included USB-C -&gt; USB-A 3.0 cable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Put NVIDIA board into Recovery mode for flashing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While holding recovery button, press and hold power button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Xavier Setup (cont.)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1501549" y="1369225"/>
            <a:ext cx="27237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Start NVIDIA SDK Manager on host machine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Login with Developer account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Jetson AGX board will be automatically discovered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51" y="1613652"/>
            <a:ext cx="4850776" cy="311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NVIDIA Xavier Setup (cont.)</a:t>
            </a:r>
            <a:endParaRPr/>
          </a:p>
        </p:txBody>
      </p:sp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1501550" y="1369225"/>
            <a:ext cx="71730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Click Continue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SDK Manager will download and flash OS and selected SDK components to NVIDIA board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On-screen prompts are given throughout the installation process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Initial setup is then done on the NVIDIA board using the connected display and keyboard/mouse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Xavier Current Conf.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Hostname: </a:t>
            </a:r>
            <a:r>
              <a:rPr i="1" lang="en"/>
              <a:t>agx-xavier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Username: </a:t>
            </a:r>
            <a:r>
              <a:rPr i="1" lang="en"/>
              <a:t>jetson</a:t>
            </a:r>
            <a:endParaRPr i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Password: </a:t>
            </a:r>
            <a:r>
              <a:rPr i="1" lang="en"/>
              <a:t>idahostateMCE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Jetson OS is based on ARM64 Ubuntu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Ubuntu version CANNOT be upgraded via Ubuntu Software Updater; this will break the system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Disabled by default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</a:t>
            </a:r>
            <a:endParaRPr/>
          </a:p>
        </p:txBody>
      </p:sp>
      <p:sp>
        <p:nvSpPr>
          <p:cNvPr id="269" name="Google Shape;269;p43"/>
          <p:cNvSpPr txBox="1"/>
          <p:nvPr>
            <p:ph idx="1" type="body"/>
          </p:nvPr>
        </p:nvSpPr>
        <p:spPr>
          <a:xfrm>
            <a:off x="1501545" y="1369225"/>
            <a:ext cx="36420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AGX Xavier has non-standard camera ports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Obtain and test camera breakout board and kit</a:t>
            </a:r>
            <a:endParaRPr/>
          </a:p>
        </p:txBody>
      </p:sp>
      <p:pic>
        <p:nvPicPr>
          <p:cNvPr id="270" name="Google Shape;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70" y="1369219"/>
            <a:ext cx="3695654" cy="2770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 (cont.)</a:t>
            </a:r>
            <a:endParaRPr/>
          </a:p>
        </p:txBody>
      </p:sp>
      <p:sp>
        <p:nvSpPr>
          <p:cNvPr id="276" name="Google Shape;276;p44"/>
          <p:cNvSpPr txBox="1"/>
          <p:nvPr>
            <p:ph idx="1" type="body"/>
          </p:nvPr>
        </p:nvSpPr>
        <p:spPr>
          <a:xfrm>
            <a:off x="1501545" y="1369225"/>
            <a:ext cx="36420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Kits available from Leopard Imaging in the $1500-$2000 range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Breakout board and cameras (1-6) included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https://www.leopardimaging.com/product/nvidia-jetson-cameras/nvidia-agx-xavier-camera-kits/li-xavier-kit-imx264-x/li-xavier-kit-imx264m12-t/</a:t>
            </a:r>
            <a:r>
              <a:rPr lang="en" sz="1700"/>
              <a:t> </a:t>
            </a:r>
            <a:endParaRPr sz="1700"/>
          </a:p>
        </p:txBody>
      </p:sp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820" y="1864981"/>
            <a:ext cx="3695654" cy="252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Considerations (cont.)</a:t>
            </a:r>
            <a:endParaRPr/>
          </a:p>
        </p:txBody>
      </p:sp>
      <p:sp>
        <p:nvSpPr>
          <p:cNvPr id="283" name="Google Shape;283;p45"/>
          <p:cNvSpPr txBox="1"/>
          <p:nvPr>
            <p:ph idx="1" type="body"/>
          </p:nvPr>
        </p:nvSpPr>
        <p:spPr>
          <a:xfrm>
            <a:off x="1501545" y="1369225"/>
            <a:ext cx="35973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Several examples are included in the flashed OS for image processing using NVIDIA hardware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Find relevant examples and build from there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50" y="1484454"/>
            <a:ext cx="3937551" cy="274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Goals</a:t>
            </a:r>
            <a:endParaRPr/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1501540" y="1369219"/>
            <a:ext cx="7240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Portable setup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Battery powered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Externally managed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Wireless connection via WiFi/Bluetooth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Determine quality of camera stream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Resolution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Framerate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Latency over different connections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Configuration</a:t>
            </a:r>
            <a:endParaRPr/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1561245" y="1369225"/>
            <a:ext cx="36195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Portable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Long battery life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Small form factor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Simple setup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MotionEye OS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Optimized for security camera system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Not designed for low-latency streaming</a:t>
            </a:r>
            <a:endParaRPr/>
          </a:p>
        </p:txBody>
      </p:sp>
      <p:pic>
        <p:nvPicPr>
          <p:cNvPr id="60" name="Google Shape;6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50" y="1268050"/>
            <a:ext cx="3397000" cy="3661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Configuration</a:t>
            </a:r>
            <a:endParaRPr/>
          </a:p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1501545" y="1369225"/>
            <a:ext cx="36867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Standard Raspberry Pi OS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Simple software setup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Well-documented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Easily customizable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Upgradable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Officially supported</a:t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145" y="1268044"/>
            <a:ext cx="3650955" cy="193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625" y="2913675"/>
            <a:ext cx="3238574" cy="20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Configuration (cont.)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501550" y="1369225"/>
            <a:ext cx="4395900" cy="360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Raspberry Pi OS “Bullseye”</a:t>
            </a:r>
            <a:endParaRPr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Username: </a:t>
            </a:r>
            <a:r>
              <a:rPr i="1" lang="en"/>
              <a:t>pi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Password: </a:t>
            </a:r>
            <a:r>
              <a:rPr i="1" lang="en"/>
              <a:t>idahostateMCE</a:t>
            </a:r>
            <a:endParaRPr i="1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Static IPv4 Addresses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10.42.0.1 (on WiFi)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10.43.0.1 (on Bluetooth)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525" y="1369219"/>
            <a:ext cx="2941750" cy="30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First Steps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1501544" y="1388525"/>
            <a:ext cx="2925300" cy="358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Raspberry Pi Imager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Quick, one-step installation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Downloads and flashes current image to SD card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6" y="1487525"/>
            <a:ext cx="4535174" cy="30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1501540" y="273844"/>
            <a:ext cx="72405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Setup, Customization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1501550" y="1369225"/>
            <a:ext cx="7546200" cy="1154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raspi-config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Included CLI tool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Access to many Raspberry Pi-specific hardware tweaks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475" y="2571750"/>
            <a:ext cx="4550650" cy="27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daho State">
      <a:dk1>
        <a:srgbClr val="000000"/>
      </a:dk1>
      <a:lt1>
        <a:srgbClr val="FFFFFF"/>
      </a:lt1>
      <a:dk2>
        <a:srgbClr val="828282"/>
      </a:dk2>
      <a:lt2>
        <a:srgbClr val="E6E7E8"/>
      </a:lt2>
      <a:accent1>
        <a:srgbClr val="F37920"/>
      </a:accent1>
      <a:accent2>
        <a:srgbClr val="A7A7A7"/>
      </a:accent2>
      <a:accent3>
        <a:srgbClr val="A7A7A7"/>
      </a:accent3>
      <a:accent4>
        <a:srgbClr val="FFFFFF"/>
      </a:accent4>
      <a:accent5>
        <a:srgbClr val="F69240"/>
      </a:accent5>
      <a:accent6>
        <a:srgbClr val="F37920"/>
      </a:accent6>
      <a:hlink>
        <a:srgbClr val="F37920"/>
      </a:hlink>
      <a:folHlink>
        <a:srgbClr val="8282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